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92" r:id="rId3"/>
    <p:sldId id="257" r:id="rId4"/>
    <p:sldId id="263" r:id="rId5"/>
    <p:sldId id="262" r:id="rId6"/>
    <p:sldId id="264" r:id="rId7"/>
    <p:sldId id="265" r:id="rId8"/>
    <p:sldId id="266" r:id="rId9"/>
    <p:sldId id="267" r:id="rId10"/>
    <p:sldId id="293" r:id="rId11"/>
    <p:sldId id="294" r:id="rId12"/>
    <p:sldId id="295" r:id="rId13"/>
    <p:sldId id="268" r:id="rId14"/>
    <p:sldId id="291" r:id="rId15"/>
    <p:sldId id="269" r:id="rId16"/>
    <p:sldId id="258" r:id="rId17"/>
    <p:sldId id="260" r:id="rId18"/>
    <p:sldId id="259" r:id="rId19"/>
    <p:sldId id="261" r:id="rId20"/>
    <p:sldId id="270" r:id="rId21"/>
    <p:sldId id="276" r:id="rId22"/>
    <p:sldId id="290" r:id="rId23"/>
    <p:sldId id="277" r:id="rId24"/>
    <p:sldId id="278" r:id="rId25"/>
    <p:sldId id="279" r:id="rId26"/>
    <p:sldId id="271" r:id="rId27"/>
    <p:sldId id="272" r:id="rId28"/>
    <p:sldId id="273" r:id="rId29"/>
    <p:sldId id="274" r:id="rId30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64"/>
    <p:restoredTop sz="88457"/>
  </p:normalViewPr>
  <p:slideViewPr>
    <p:cSldViewPr snapToGrid="0" snapToObjects="1">
      <p:cViewPr varScale="1">
        <p:scale>
          <a:sx n="85" d="100"/>
          <a:sy n="85" d="100"/>
        </p:scale>
        <p:origin x="192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795A4-80D2-C54C-A020-7897A8AEB144}" type="datetimeFigureOut">
              <a:rPr lang="en-NO" smtClean="0"/>
              <a:t>16/11/2022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1362A-A6E3-A847-A9D8-406231A92AA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8594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national_Organization_for_Standardization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ISO_668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nux_kerne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Process_(computing)" TargetMode="External"/><Relationship Id="rId4" Type="http://schemas.openxmlformats.org/officeDocument/2006/relationships/hyperlink" Target="https://en.wikipedia.org/wiki/Resource_(computer_science)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8 feet (2.44 m) wide, and of either 20 or 40 feet (6.10 or 12.19 m) standard length, as defined by </a:t>
            </a:r>
            <a:r>
              <a:rPr lang="en-GB" dirty="0">
                <a:hlinkClick r:id="rId3" tooltip="International Organization for Standardization"/>
              </a:rPr>
              <a:t>International Organization for Standardization</a:t>
            </a:r>
            <a:r>
              <a:rPr lang="en-GB" dirty="0"/>
              <a:t> (ISO) </a:t>
            </a:r>
            <a:r>
              <a:rPr lang="en-GB" dirty="0">
                <a:hlinkClick r:id="rId4" tooltip="ISO 668"/>
              </a:rPr>
              <a:t>standard 668:2020</a:t>
            </a: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1362A-A6E3-A847-A9D8-406231A92AAB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77759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solomon</a:t>
            </a:r>
            <a:r>
              <a:rPr lang="en-GB" dirty="0"/>
              <a:t> </a:t>
            </a:r>
            <a:r>
              <a:rPr lang="en-GB" dirty="0" err="1"/>
              <a:t>hykes</a:t>
            </a: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1362A-A6E3-A847-A9D8-406231A92AAB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84197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cgroups</a:t>
            </a:r>
            <a:r>
              <a:rPr lang="en-GB" dirty="0"/>
              <a:t> (abbreviated from </a:t>
            </a:r>
            <a:r>
              <a:rPr lang="en-GB" b="1" dirty="0"/>
              <a:t>control groups</a:t>
            </a:r>
            <a:r>
              <a:rPr lang="en-GB" dirty="0"/>
              <a:t>) is a </a:t>
            </a:r>
            <a:r>
              <a:rPr lang="en-GB" dirty="0">
                <a:hlinkClick r:id="rId3" tooltip="Linux kernel"/>
              </a:rPr>
              <a:t>Linux kernel</a:t>
            </a:r>
            <a:r>
              <a:rPr lang="en-GB" dirty="0"/>
              <a:t> feature that limits, accounts for, and isolates the </a:t>
            </a:r>
            <a:r>
              <a:rPr lang="en-GB" dirty="0">
                <a:hlinkClick r:id="rId4" tooltip="Resource (computer science)"/>
              </a:rPr>
              <a:t>resource usage</a:t>
            </a:r>
            <a:r>
              <a:rPr lang="en-GB" dirty="0"/>
              <a:t> (CPU, memory, disk I/O, network, etc.) of a collection of </a:t>
            </a:r>
            <a:r>
              <a:rPr lang="en-GB" dirty="0">
                <a:hlinkClick r:id="rId5" tooltip="Process (computing)"/>
              </a:rPr>
              <a:t>processes</a:t>
            </a:r>
            <a:r>
              <a:rPr lang="en-GB" dirty="0"/>
              <a:t>.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While not technically part of the </a:t>
            </a:r>
            <a:r>
              <a:rPr lang="en-GB" dirty="0" err="1"/>
              <a:t>cgroups</a:t>
            </a:r>
            <a:r>
              <a:rPr lang="en-GB" dirty="0"/>
              <a:t> work, a related feature of the Linux kernel is </a:t>
            </a:r>
            <a:r>
              <a:rPr lang="en-GB" i="1" dirty="0"/>
              <a:t>namespace isolation</a:t>
            </a:r>
            <a:r>
              <a:rPr lang="en-GB" dirty="0"/>
              <a:t>, where groups of processes are separated such that they cannot "see" resources in other groups.</a:t>
            </a: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1362A-A6E3-A847-A9D8-406231A92AAB}" type="slidenum">
              <a:rPr lang="en-NO" smtClean="0"/>
              <a:t>18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7733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79F7-4B68-7141-B5FC-47A8D8F7C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D10DCD-6DF4-E445-9C0F-132DE53E4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ADCBC-31B4-EC45-941E-CBF894BDF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16/11/2022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60903-5FF1-F640-A1D3-5F68D8D01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AF676-C4B7-154F-ABC2-5AE8DDFBB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01350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1986B-771B-114B-B5D4-2CF712CB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952E2-04F3-E845-A773-C978590AE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29DFB-4C85-2F42-BE4A-44DC2B171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16/11/2022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149B6-721F-8444-A066-1F7C1A96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C0BB2-6FE1-7E4D-9C49-F951B044B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58325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5D7716-429F-8C45-9306-458FE308C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953823-1080-044A-87A9-8B46DECE7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1FCFC-419A-A241-ADC1-84D221294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16/11/2022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9751F-4468-5A40-ABAE-D1DE8431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A0B55-0AB6-BE40-B5EE-511CBD34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68499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256A-379D-FA43-918E-B7954F2C2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10BB-0FD6-5348-8541-166B7E2F7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C479C-ABD1-9942-B2E9-70D061487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16/11/2022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76004-4ADC-324F-9D99-3F58F7F8A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2980F-8BF0-0B40-8C87-831F36BB6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98731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922F0-B082-974B-B351-64885B58E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41A73-6E49-8344-8646-D1DB1E0E9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D745D-14C0-4243-83F1-8AAD8D5B2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16/11/2022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DA4ED-808C-1A43-AA98-BCEFBD31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1FCE1-0457-0B43-BD72-F0A71D2F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4885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60B2-8D98-C64D-AF48-030B764B8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5D5B4-22CA-F549-8515-FADE0FC6A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561B6-8F55-DA43-B83A-B467D8DEA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D0679-1DB2-3543-965C-44A423EF1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16/11/2022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176BB-E82C-B945-88D5-09FAF92AA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1846A-A138-2A45-971D-FD989C261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2017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A29A6-F591-5741-A7B6-1FAF5B7FE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CC805-DE6E-3047-B0BC-C77DC5D55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BFCA32-46C1-2C44-8119-3B25F7995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16DCF-C557-1F42-B19C-442B2F535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87A25-2399-5942-BA31-1FC51CD592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6E2EC2-3C11-C949-84C8-9ED4893D9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16/11/2022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F952B8-1C5D-EE48-9E76-48F874ED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0B9FF5-C252-894B-9D7E-3A9D8A00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1658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8EC33-6D6A-BF46-9E64-AA6E19631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5310F7-32C6-8447-B4BD-B5FD098B1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16/11/2022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0835-770D-154A-9643-3745D6AF1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48E38-85A6-2D46-B747-C66CEC296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50736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4490C-7370-F44D-99D6-14EE472A9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16/11/2022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9426F1-CDA9-B943-AE23-5619FBF5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72D76-CD4B-CE47-A5C1-A3CE98876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1330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0D8F5-DB7A-4B42-9E75-03D9B2662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2D994-2061-6E48-A187-E8BEDF429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66D388-BDD1-6844-A332-9236C4C56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26B4C-4C0F-4E46-9FF5-B431B463C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16/11/2022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8CF0C0-9A33-2240-8760-D47DC3AFB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3A4E5-7408-3043-9ECB-D883C3667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72376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2350-A8B6-B842-B2F8-9F3D62709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CF13D7-C476-0F46-AD3A-432BB04B42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EA509-BFFF-DB48-B08E-A569E5C1F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70F96-7B19-A24E-B932-D012D9D37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16/11/2022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09CC6-BE1C-654D-9A3A-4CD75BD49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0D6EE-760C-FE41-8F6A-3CDC3B3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3959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E30988-E13F-9345-BE47-A78C18F9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619FD-7F6B-BA41-8071-D8E944C7E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DACA1-51BF-A649-AFA5-40738BA7D0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9FDEF-FB10-7940-A7F7-8C433FD020A1}" type="datetimeFigureOut">
              <a:rPr lang="en-NO" smtClean="0"/>
              <a:t>16/11/2022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2AAD8-5F77-3D42-A90A-B069F941E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5BFC1-202A-9846-BA03-32611F5C7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0457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F1D5-C815-5D4C-A9A2-1B2950BC2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Docker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7F129-E54B-3D4E-B87E-9AF160BB6D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NO" dirty="0"/>
            </a:br>
            <a:r>
              <a:rPr lang="en-NO" dirty="0"/>
              <a:t>Andreas Mosti | Bendik Solheim | Trym Sneltvedt</a:t>
            </a:r>
            <a:br>
              <a:rPr lang="en-NO" dirty="0"/>
            </a:br>
            <a:endParaRPr lang="en-NO" dirty="0"/>
          </a:p>
          <a:p>
            <a:r>
              <a:rPr lang="en-NO" dirty="0"/>
              <a:t>Bekk Consulting</a:t>
            </a:r>
          </a:p>
        </p:txBody>
      </p:sp>
    </p:spTree>
    <p:extLst>
      <p:ext uri="{BB962C8B-B14F-4D97-AF65-F5344CB8AC3E}">
        <p14:creationId xmlns:p14="http://schemas.microsoft.com/office/powerpoint/2010/main" val="1870236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543B29-5C75-295E-AFC4-6C469A006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33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Shanghai port delays and congestion are bad news for global supply chains |  CNN Business">
            <a:extLst>
              <a:ext uri="{FF2B5EF4-FFF2-40B4-BE49-F238E27FC236}">
                <a16:creationId xmlns:a16="http://schemas.microsoft.com/office/drawing/2014/main" id="{46E71507-471A-6638-B3EE-A7D24DEFAD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131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Ever Given was travelling too fast: SCA - Splash247">
            <a:extLst>
              <a:ext uri="{FF2B5EF4-FFF2-40B4-BE49-F238E27FC236}">
                <a16:creationId xmlns:a16="http://schemas.microsoft.com/office/drawing/2014/main" id="{91746046-4949-8C8C-AAD5-501796D130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8" b="-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656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997A-60C1-D047-9CF7-417C581E3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D5F9F-34A2-9645-94B7-8988FD01B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192FB5-36D1-884F-BB80-B5A52BFB8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44" y="1913775"/>
            <a:ext cx="10272713" cy="303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40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The Future of Cloud Computing Now Runs on All Versions of Linux | WIRED">
            <a:extLst>
              <a:ext uri="{FF2B5EF4-FFF2-40B4-BE49-F238E27FC236}">
                <a16:creationId xmlns:a16="http://schemas.microsoft.com/office/drawing/2014/main" id="{055499D9-A38B-AD99-2C5B-53E48F051C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4" r="-1" b="-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615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1">
            <a:extLst>
              <a:ext uri="{FF2B5EF4-FFF2-40B4-BE49-F238E27FC236}">
                <a16:creationId xmlns:a16="http://schemas.microsoft.com/office/drawing/2014/main" id="{AB304345-C12D-ED4D-8BC5-B8515E28F6D1}"/>
              </a:ext>
            </a:extLst>
          </p:cNvPr>
          <p:cNvSpPr txBox="1">
            <a:spLocks/>
          </p:cNvSpPr>
          <p:nvPr/>
        </p:nvSpPr>
        <p:spPr bwMode="auto">
          <a:xfrm>
            <a:off x="709324" y="1988234"/>
            <a:ext cx="10773351" cy="288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Calibri" pitchFamily="34" charset="0"/>
              </a:defRPr>
            </a:lvl1pPr>
            <a:lvl2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2pPr>
            <a:lvl3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3pPr>
            <a:lvl4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4pPr>
            <a:lvl5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5pPr>
            <a:lvl6pPr marL="4572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6pPr>
            <a:lvl7pPr marL="9144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7pPr>
            <a:lvl8pPr marL="13716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8pPr>
            <a:lvl9pPr marL="18288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9pPr>
          </a:lstStyle>
          <a:p>
            <a:pPr algn="ctr"/>
            <a:r>
              <a:rPr lang="nb-NO" sz="4800" kern="0" dirty="0" err="1">
                <a:solidFill>
                  <a:schemeClr val="tx1"/>
                </a:solidFill>
              </a:rPr>
              <a:t>Specification</a:t>
            </a:r>
            <a:r>
              <a:rPr lang="nb-NO" sz="4800" kern="0" dirty="0">
                <a:solidFill>
                  <a:schemeClr val="tx1"/>
                </a:solidFill>
              </a:rPr>
              <a:t> for </a:t>
            </a:r>
            <a:r>
              <a:rPr lang="nb-NO" sz="4800" kern="0" dirty="0" err="1">
                <a:solidFill>
                  <a:schemeClr val="tx1"/>
                </a:solidFill>
              </a:rPr>
              <a:t>packaging</a:t>
            </a:r>
            <a:r>
              <a:rPr lang="nb-NO" sz="4800" kern="0" dirty="0">
                <a:solidFill>
                  <a:schemeClr val="tx1"/>
                </a:solidFill>
              </a:rPr>
              <a:t>, </a:t>
            </a:r>
          </a:p>
          <a:p>
            <a:pPr algn="ctr"/>
            <a:endParaRPr lang="nb-NO" sz="4800" kern="0" dirty="0">
              <a:solidFill>
                <a:schemeClr val="tx1"/>
              </a:solidFill>
            </a:endParaRPr>
          </a:p>
          <a:p>
            <a:pPr algn="ctr"/>
            <a:r>
              <a:rPr lang="nb-NO" sz="4800" kern="0" dirty="0">
                <a:solidFill>
                  <a:schemeClr val="tx1"/>
                </a:solidFill>
              </a:rPr>
              <a:t>shipping and </a:t>
            </a:r>
            <a:r>
              <a:rPr lang="nb-NO" sz="4800" kern="0" dirty="0" err="1">
                <a:solidFill>
                  <a:schemeClr val="tx1"/>
                </a:solidFill>
              </a:rPr>
              <a:t>running</a:t>
            </a:r>
            <a:r>
              <a:rPr lang="nb-NO" sz="4800" kern="0" dirty="0">
                <a:solidFill>
                  <a:schemeClr val="tx1"/>
                </a:solidFill>
              </a:rPr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1641634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igures – Introduction to Docker for (Data) Scientists">
            <a:extLst>
              <a:ext uri="{FF2B5EF4-FFF2-40B4-BE49-F238E27FC236}">
                <a16:creationId xmlns:a16="http://schemas.microsoft.com/office/drawing/2014/main" id="{32461759-63B2-1B47-9D8A-EEDCDCF6F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946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7E3400-8813-FE4C-9ADC-9D0C59630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6717" y="832796"/>
            <a:ext cx="8918565" cy="5192408"/>
          </a:xfrm>
        </p:spPr>
      </p:pic>
    </p:spTree>
    <p:extLst>
      <p:ext uri="{BB962C8B-B14F-4D97-AF65-F5344CB8AC3E}">
        <p14:creationId xmlns:p14="http://schemas.microsoft.com/office/powerpoint/2010/main" val="3561310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nage Docker resources with Cgroups">
            <a:extLst>
              <a:ext uri="{FF2B5EF4-FFF2-40B4-BE49-F238E27FC236}">
                <a16:creationId xmlns:a16="http://schemas.microsoft.com/office/drawing/2014/main" id="{9961D7E9-BC43-A24B-8B1E-E1D84A270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81" y="0"/>
            <a:ext cx="10422238" cy="586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22D487-BB26-044A-90AD-CEB2E262760C}"/>
              </a:ext>
            </a:extLst>
          </p:cNvPr>
          <p:cNvSpPr/>
          <p:nvPr/>
        </p:nvSpPr>
        <p:spPr>
          <a:xfrm>
            <a:off x="3842105" y="8688"/>
            <a:ext cx="3941806" cy="19736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37529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D389A9-B7D4-3A45-8AB3-AEF4B6F88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59" y="1733769"/>
            <a:ext cx="7203160" cy="37765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754BE9-9CC6-7042-9349-881B52E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486" y="1902732"/>
            <a:ext cx="7203160" cy="377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51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E1C603C-E8E9-0C45-6B8B-77B100210797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O" sz="6000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640060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w to Take Your First Steps into Docker! - Saagie">
            <a:extLst>
              <a:ext uri="{FF2B5EF4-FFF2-40B4-BE49-F238E27FC236}">
                <a16:creationId xmlns:a16="http://schemas.microsoft.com/office/drawing/2014/main" id="{2D7210CB-B028-734E-AD44-02A444F47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3575"/>
            <a:ext cx="12192000" cy="298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77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F46FD45A-D19E-8E4F-8907-DD59B523B951}"/>
              </a:ext>
            </a:extLst>
          </p:cNvPr>
          <p:cNvSpPr txBox="1">
            <a:spLocks/>
          </p:cNvSpPr>
          <p:nvPr/>
        </p:nvSpPr>
        <p:spPr bwMode="auto">
          <a:xfrm>
            <a:off x="709324" y="1988234"/>
            <a:ext cx="10773351" cy="288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Calibri" pitchFamily="34" charset="0"/>
              </a:defRPr>
            </a:lvl1pPr>
            <a:lvl2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2pPr>
            <a:lvl3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3pPr>
            <a:lvl4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4pPr>
            <a:lvl5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5pPr>
            <a:lvl6pPr marL="4572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6pPr>
            <a:lvl7pPr marL="9144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7pPr>
            <a:lvl8pPr marL="13716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8pPr>
            <a:lvl9pPr marL="18288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9pPr>
          </a:lstStyle>
          <a:p>
            <a:pPr algn="ctr"/>
            <a:r>
              <a:rPr lang="nb-NO" sz="4800" kern="0" dirty="0">
                <a:solidFill>
                  <a:schemeClr val="tx1"/>
                </a:solidFill>
              </a:rPr>
              <a:t>Containers </a:t>
            </a:r>
            <a:r>
              <a:rPr lang="nb-NO" sz="4800" kern="0" dirty="0" err="1">
                <a:solidFill>
                  <a:schemeClr val="tx1"/>
                </a:solidFill>
              </a:rPr>
              <a:t>are</a:t>
            </a:r>
            <a:r>
              <a:rPr lang="nb-NO" sz="4800" kern="0" dirty="0">
                <a:solidFill>
                  <a:schemeClr val="tx1"/>
                </a:solidFill>
              </a:rPr>
              <a:t> minimal</a:t>
            </a:r>
          </a:p>
        </p:txBody>
      </p:sp>
    </p:spTree>
    <p:extLst>
      <p:ext uri="{BB962C8B-B14F-4D97-AF65-F5344CB8AC3E}">
        <p14:creationId xmlns:p14="http://schemas.microsoft.com/office/powerpoint/2010/main" val="728819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023F70-7642-8F4A-A51F-52D8C182B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3" r="8303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54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F46FD45A-D19E-8E4F-8907-DD59B523B951}"/>
              </a:ext>
            </a:extLst>
          </p:cNvPr>
          <p:cNvSpPr txBox="1">
            <a:spLocks/>
          </p:cNvSpPr>
          <p:nvPr/>
        </p:nvSpPr>
        <p:spPr bwMode="auto">
          <a:xfrm>
            <a:off x="709324" y="1988234"/>
            <a:ext cx="10773351" cy="288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Calibri" pitchFamily="34" charset="0"/>
              </a:defRPr>
            </a:lvl1pPr>
            <a:lvl2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2pPr>
            <a:lvl3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3pPr>
            <a:lvl4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4pPr>
            <a:lvl5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5pPr>
            <a:lvl6pPr marL="4572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6pPr>
            <a:lvl7pPr marL="9144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7pPr>
            <a:lvl8pPr marL="13716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8pPr>
            <a:lvl9pPr marL="18288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9pPr>
          </a:lstStyle>
          <a:p>
            <a:pPr algn="ctr"/>
            <a:r>
              <a:rPr lang="nb-NO" sz="4800" kern="0" dirty="0">
                <a:solidFill>
                  <a:schemeClr val="tx1"/>
                </a:solidFill>
              </a:rPr>
              <a:t>Containers </a:t>
            </a:r>
            <a:r>
              <a:rPr lang="nb-NO" sz="4800" kern="0" dirty="0" err="1">
                <a:solidFill>
                  <a:schemeClr val="tx1"/>
                </a:solidFill>
              </a:rPr>
              <a:t>are</a:t>
            </a:r>
            <a:r>
              <a:rPr lang="nb-NO" sz="4800" kern="0" dirty="0">
                <a:solidFill>
                  <a:schemeClr val="tx1"/>
                </a:solidFill>
              </a:rPr>
              <a:t> </a:t>
            </a:r>
            <a:r>
              <a:rPr lang="nb-NO" sz="4800" kern="0" dirty="0" err="1">
                <a:solidFill>
                  <a:schemeClr val="tx1"/>
                </a:solidFill>
              </a:rPr>
              <a:t>task-specific</a:t>
            </a:r>
            <a:endParaRPr lang="nb-NO" sz="48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588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6CAC4686-5349-BC44-90FA-972FDD5C99DB}"/>
              </a:ext>
            </a:extLst>
          </p:cNvPr>
          <p:cNvSpPr txBox="1">
            <a:spLocks/>
          </p:cNvSpPr>
          <p:nvPr/>
        </p:nvSpPr>
        <p:spPr bwMode="auto">
          <a:xfrm>
            <a:off x="709324" y="1988234"/>
            <a:ext cx="10773351" cy="288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Calibri" pitchFamily="34" charset="0"/>
              </a:defRPr>
            </a:lvl1pPr>
            <a:lvl2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2pPr>
            <a:lvl3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3pPr>
            <a:lvl4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4pPr>
            <a:lvl5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5pPr>
            <a:lvl6pPr marL="4572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6pPr>
            <a:lvl7pPr marL="9144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7pPr>
            <a:lvl8pPr marL="13716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8pPr>
            <a:lvl9pPr marL="18288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9pPr>
          </a:lstStyle>
          <a:p>
            <a:pPr algn="ctr"/>
            <a:r>
              <a:rPr lang="nb-NO" sz="4800" kern="0" dirty="0">
                <a:solidFill>
                  <a:schemeClr val="tx1"/>
                </a:solidFill>
              </a:rPr>
              <a:t>Containers </a:t>
            </a:r>
            <a:r>
              <a:rPr lang="nb-NO" sz="4800" kern="0" dirty="0" err="1">
                <a:solidFill>
                  <a:schemeClr val="tx1"/>
                </a:solidFill>
              </a:rPr>
              <a:t>are</a:t>
            </a:r>
            <a:r>
              <a:rPr lang="nb-NO" sz="4800" kern="0" dirty="0">
                <a:solidFill>
                  <a:schemeClr val="tx1"/>
                </a:solidFill>
              </a:rPr>
              <a:t> </a:t>
            </a:r>
            <a:r>
              <a:rPr lang="nb-NO" sz="4800" kern="0" dirty="0" err="1">
                <a:solidFill>
                  <a:schemeClr val="tx1"/>
                </a:solidFill>
              </a:rPr>
              <a:t>isolated</a:t>
            </a:r>
            <a:endParaRPr lang="nb-NO" sz="48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598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6CAC4686-5349-BC44-90FA-972FDD5C99DB}"/>
              </a:ext>
            </a:extLst>
          </p:cNvPr>
          <p:cNvSpPr txBox="1">
            <a:spLocks/>
          </p:cNvSpPr>
          <p:nvPr/>
        </p:nvSpPr>
        <p:spPr bwMode="auto">
          <a:xfrm>
            <a:off x="709324" y="1988234"/>
            <a:ext cx="10773351" cy="288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Calibri" pitchFamily="34" charset="0"/>
              </a:defRPr>
            </a:lvl1pPr>
            <a:lvl2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2pPr>
            <a:lvl3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3pPr>
            <a:lvl4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4pPr>
            <a:lvl5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5pPr>
            <a:lvl6pPr marL="4572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6pPr>
            <a:lvl7pPr marL="9144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7pPr>
            <a:lvl8pPr marL="13716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8pPr>
            <a:lvl9pPr marL="18288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9pPr>
          </a:lstStyle>
          <a:p>
            <a:pPr algn="ctr"/>
            <a:r>
              <a:rPr lang="nb-NO" sz="4800" kern="0" dirty="0">
                <a:solidFill>
                  <a:schemeClr val="tx1"/>
                </a:solidFill>
              </a:rPr>
              <a:t>Containers </a:t>
            </a:r>
            <a:r>
              <a:rPr lang="nb-NO" sz="4800" kern="0" dirty="0" err="1">
                <a:solidFill>
                  <a:schemeClr val="tx1"/>
                </a:solidFill>
              </a:rPr>
              <a:t>are</a:t>
            </a:r>
            <a:r>
              <a:rPr lang="nb-NO" sz="4800" kern="0" dirty="0">
                <a:solidFill>
                  <a:schemeClr val="tx1"/>
                </a:solidFill>
              </a:rPr>
              <a:t> </a:t>
            </a:r>
            <a:r>
              <a:rPr lang="nb-NO" sz="4800" kern="0" dirty="0" err="1">
                <a:solidFill>
                  <a:schemeClr val="tx1"/>
                </a:solidFill>
              </a:rPr>
              <a:t>reproducible</a:t>
            </a:r>
            <a:br>
              <a:rPr lang="nb-NO" sz="4800" kern="0" dirty="0">
                <a:solidFill>
                  <a:schemeClr val="tx1"/>
                </a:solidFill>
              </a:rPr>
            </a:br>
            <a:br>
              <a:rPr lang="nb-NO" sz="4800" kern="0" dirty="0">
                <a:solidFill>
                  <a:schemeClr val="tx1"/>
                </a:solidFill>
              </a:rPr>
            </a:br>
            <a:r>
              <a:rPr lang="nb-NO" sz="4800" kern="0" dirty="0">
                <a:solidFill>
                  <a:schemeClr val="tx1"/>
                </a:solidFill>
              </a:rPr>
              <a:t>(</a:t>
            </a:r>
            <a:r>
              <a:rPr lang="nb-NO" sz="4800" kern="0" dirty="0" err="1">
                <a:solidFill>
                  <a:schemeClr val="tx1"/>
                </a:solidFill>
              </a:rPr>
              <a:t>ish</a:t>
            </a:r>
            <a:r>
              <a:rPr lang="nb-NO" sz="4800" kern="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127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1E922F-9654-104E-A92B-9A9814A5A0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332656"/>
            <a:ext cx="3132621" cy="2349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E3D505-22C7-1F49-B291-7754787A01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916832"/>
            <a:ext cx="3132621" cy="2349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03CBB5-3B83-DE4C-BDFA-CD54ED37DC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779" y="4077072"/>
            <a:ext cx="3132621" cy="2349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2521E-A690-444F-BF28-DBC98782C8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78" y="2038536"/>
            <a:ext cx="3132621" cy="2349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64B80-2E65-754B-8866-432859DADE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499" y="4077072"/>
            <a:ext cx="3132621" cy="2349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29CB93-228F-E742-8AF2-B055F87423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834" y="431897"/>
            <a:ext cx="3132621" cy="23494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A86B1F-57E5-004D-B2AB-049369D15329}"/>
              </a:ext>
            </a:extLst>
          </p:cNvPr>
          <p:cNvCxnSpPr/>
          <p:nvPr/>
        </p:nvCxnSpPr>
        <p:spPr>
          <a:xfrm flipV="1">
            <a:off x="2873779" y="1196752"/>
            <a:ext cx="2700299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7DB675-5418-DA4B-A0FB-4794C4F62789}"/>
              </a:ext>
            </a:extLst>
          </p:cNvPr>
          <p:cNvCxnSpPr/>
          <p:nvPr/>
        </p:nvCxnSpPr>
        <p:spPr>
          <a:xfrm>
            <a:off x="1901122" y="4206867"/>
            <a:ext cx="1638867" cy="662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B6338B-EB21-3B43-9A95-22BACA98F40C}"/>
              </a:ext>
            </a:extLst>
          </p:cNvPr>
          <p:cNvCxnSpPr/>
          <p:nvPr/>
        </p:nvCxnSpPr>
        <p:spPr>
          <a:xfrm flipH="1" flipV="1">
            <a:off x="2185434" y="2038536"/>
            <a:ext cx="807894" cy="610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DD5577-3737-9243-8FDB-C3442C4C06F1}"/>
              </a:ext>
            </a:extLst>
          </p:cNvPr>
          <p:cNvCxnSpPr/>
          <p:nvPr/>
        </p:nvCxnSpPr>
        <p:spPr>
          <a:xfrm flipH="1" flipV="1">
            <a:off x="4512646" y="3645175"/>
            <a:ext cx="2917704" cy="1296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DDCCBB-E5A9-2442-9D76-C3B2BA8DFEB3}"/>
              </a:ext>
            </a:extLst>
          </p:cNvPr>
          <p:cNvCxnSpPr/>
          <p:nvPr/>
        </p:nvCxnSpPr>
        <p:spPr>
          <a:xfrm flipH="1" flipV="1">
            <a:off x="4435547" y="2879734"/>
            <a:ext cx="1966074" cy="77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FFD6B4-31A3-DC42-A3B0-5EA41105083F}"/>
              </a:ext>
            </a:extLst>
          </p:cNvPr>
          <p:cNvCxnSpPr/>
          <p:nvPr/>
        </p:nvCxnSpPr>
        <p:spPr>
          <a:xfrm flipV="1">
            <a:off x="8838226" y="2387954"/>
            <a:ext cx="768572" cy="1847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02AFF68-3E48-0443-8D47-4A4C4D3107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0"/>
            <a:ext cx="3132621" cy="23494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A1BB09-30D3-894A-8843-0E81C79AFD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732" y="2771193"/>
            <a:ext cx="3132621" cy="234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00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9B9A53-C7EE-E74B-9D0A-6DC065C84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476" y="0"/>
            <a:ext cx="680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67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AA7667-8841-9B43-B2D9-10770FA93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024" y="0"/>
            <a:ext cx="7213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79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e Challenges of Container Management Without Kubernetes : OpsRamp">
            <a:extLst>
              <a:ext uri="{FF2B5EF4-FFF2-40B4-BE49-F238E27FC236}">
                <a16:creationId xmlns:a16="http://schemas.microsoft.com/office/drawing/2014/main" id="{E29B456F-5E53-294A-817E-9CC5416DC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150"/>
            <a:ext cx="12192000" cy="648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757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ceiling, indoor&#10;&#10;Description automatically generated">
            <a:extLst>
              <a:ext uri="{FF2B5EF4-FFF2-40B4-BE49-F238E27FC236}">
                <a16:creationId xmlns:a16="http://schemas.microsoft.com/office/drawing/2014/main" id="{6857B6C0-5FB3-9D47-ADEF-DC85D042C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248" y="103686"/>
            <a:ext cx="8867503" cy="6650628"/>
          </a:xfrm>
        </p:spPr>
      </p:pic>
    </p:spTree>
    <p:extLst>
      <p:ext uri="{BB962C8B-B14F-4D97-AF65-F5344CB8AC3E}">
        <p14:creationId xmlns:p14="http://schemas.microsoft.com/office/powerpoint/2010/main" val="4225537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975B7-3EEC-1441-B813-677677B7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NO" sz="8000" dirty="0"/>
              <a:t>Why </a:t>
            </a:r>
            <a:r>
              <a:rPr lang="en-NO" sz="8800" dirty="0"/>
              <a:t>containers</a:t>
            </a:r>
            <a:r>
              <a:rPr lang="en-NO" sz="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60010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n Technologist on Apple iOS 12.2">
            <a:extLst>
              <a:ext uri="{FF2B5EF4-FFF2-40B4-BE49-F238E27FC236}">
                <a16:creationId xmlns:a16="http://schemas.microsoft.com/office/drawing/2014/main" id="{3A2BB45F-BB1C-DD48-B9A6-3EF5CBE81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2125620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Woman Technologist on Apple iOS 12.2">
            <a:extLst>
              <a:ext uri="{FF2B5EF4-FFF2-40B4-BE49-F238E27FC236}">
                <a16:creationId xmlns:a16="http://schemas.microsoft.com/office/drawing/2014/main" id="{43999B79-72FC-7243-947C-CD9CD0513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2125620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912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n Technologist on Apple iOS 12.2">
            <a:extLst>
              <a:ext uri="{FF2B5EF4-FFF2-40B4-BE49-F238E27FC236}">
                <a16:creationId xmlns:a16="http://schemas.microsoft.com/office/drawing/2014/main" id="{67A5A1CF-3815-E14F-95BA-871FFC7EA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2125620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Woman Technologist on Apple iOS 12.2">
            <a:extLst>
              <a:ext uri="{FF2B5EF4-FFF2-40B4-BE49-F238E27FC236}">
                <a16:creationId xmlns:a16="http://schemas.microsoft.com/office/drawing/2014/main" id="{43002D7D-FC17-6540-B657-4A3735EB6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2125620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ackage on Apple iOS 12.2">
            <a:extLst>
              <a:ext uri="{FF2B5EF4-FFF2-40B4-BE49-F238E27FC236}">
                <a16:creationId xmlns:a16="http://schemas.microsoft.com/office/drawing/2014/main" id="{50BE56D8-43FE-0E46-A3DA-6CE7BB8D3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520" y="237962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ackage on Apple iOS 12.2">
            <a:extLst>
              <a:ext uri="{FF2B5EF4-FFF2-40B4-BE49-F238E27FC236}">
                <a16:creationId xmlns:a16="http://schemas.microsoft.com/office/drawing/2014/main" id="{8341A57C-A064-1D4C-8B1C-0F401161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20" y="237962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ackage on Apple iOS 12.2">
            <a:extLst>
              <a:ext uri="{FF2B5EF4-FFF2-40B4-BE49-F238E27FC236}">
                <a16:creationId xmlns:a16="http://schemas.microsoft.com/office/drawing/2014/main" id="{62906E1A-0527-2647-B0B8-80807614E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40" y="473622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ackage on Apple iOS 12.2">
            <a:extLst>
              <a:ext uri="{FF2B5EF4-FFF2-40B4-BE49-F238E27FC236}">
                <a16:creationId xmlns:a16="http://schemas.microsoft.com/office/drawing/2014/main" id="{6441A726-464C-824A-9DC4-C0124701B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327" y="473622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ackage on Apple iOS 12.2">
            <a:extLst>
              <a:ext uri="{FF2B5EF4-FFF2-40B4-BE49-F238E27FC236}">
                <a16:creationId xmlns:a16="http://schemas.microsoft.com/office/drawing/2014/main" id="{31B2268E-89B0-8246-8AA8-DB1A45AD5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40" y="2301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ackage on Apple iOS 12.2">
            <a:extLst>
              <a:ext uri="{FF2B5EF4-FFF2-40B4-BE49-F238E27FC236}">
                <a16:creationId xmlns:a16="http://schemas.microsoft.com/office/drawing/2014/main" id="{59BAD87A-1014-6346-B238-EFF7AC832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327" y="44372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1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n Technologist on Apple iOS 12.2">
            <a:extLst>
              <a:ext uri="{FF2B5EF4-FFF2-40B4-BE49-F238E27FC236}">
                <a16:creationId xmlns:a16="http://schemas.microsoft.com/office/drawing/2014/main" id="{E11FDF8D-5F0E-7F4F-B517-790121343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2125620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Woman Technologist on Apple iOS 12.2">
            <a:extLst>
              <a:ext uri="{FF2B5EF4-FFF2-40B4-BE49-F238E27FC236}">
                <a16:creationId xmlns:a16="http://schemas.microsoft.com/office/drawing/2014/main" id="{AC6D4340-45E1-3A42-AEA9-1EAE4EA1B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2125620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arge Orange Diamond on Apple iOS 12.2">
            <a:extLst>
              <a:ext uri="{FF2B5EF4-FFF2-40B4-BE49-F238E27FC236}">
                <a16:creationId xmlns:a16="http://schemas.microsoft.com/office/drawing/2014/main" id="{D3E419CB-984A-6645-817E-88C82B893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119" y="4509120"/>
            <a:ext cx="1633042" cy="163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d Circle on Apple iOS 12.2">
            <a:extLst>
              <a:ext uri="{FF2B5EF4-FFF2-40B4-BE49-F238E27FC236}">
                <a16:creationId xmlns:a16="http://schemas.microsoft.com/office/drawing/2014/main" id="{00B4E3F7-4B2E-C742-95B0-5D366F056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4498567"/>
            <a:ext cx="1530332" cy="153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Blue Circle on Apple iOS 12.2">
            <a:extLst>
              <a:ext uri="{FF2B5EF4-FFF2-40B4-BE49-F238E27FC236}">
                <a16:creationId xmlns:a16="http://schemas.microsoft.com/office/drawing/2014/main" id="{367F8B6E-D56D-6947-8ED6-E04288F40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2442397"/>
            <a:ext cx="1715223" cy="171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lack Large Square on Apple iOS 12.2">
            <a:extLst>
              <a:ext uri="{FF2B5EF4-FFF2-40B4-BE49-F238E27FC236}">
                <a16:creationId xmlns:a16="http://schemas.microsoft.com/office/drawing/2014/main" id="{3ABE659C-757F-7A48-92B9-2632C3534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2442397"/>
            <a:ext cx="1450594" cy="145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Stop Sign on Apple iOS 12.2">
            <a:extLst>
              <a:ext uri="{FF2B5EF4-FFF2-40B4-BE49-F238E27FC236}">
                <a16:creationId xmlns:a16="http://schemas.microsoft.com/office/drawing/2014/main" id="{0BCFEA6A-3BF4-8744-AF3F-8DAFFDE7E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97" y="116453"/>
            <a:ext cx="1592064" cy="15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Cyclone on Apple iOS 12.2">
            <a:extLst>
              <a:ext uri="{FF2B5EF4-FFF2-40B4-BE49-F238E27FC236}">
                <a16:creationId xmlns:a16="http://schemas.microsoft.com/office/drawing/2014/main" id="{09087667-C5CF-1143-B732-742FF3C25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094" y="116453"/>
            <a:ext cx="1671960" cy="167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546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oney With Wings on Apple iOS 12.2">
            <a:extLst>
              <a:ext uri="{FF2B5EF4-FFF2-40B4-BE49-F238E27FC236}">
                <a16:creationId xmlns:a16="http://schemas.microsoft.com/office/drawing/2014/main" id="{C354EA9F-07F6-2B4E-B6D6-9B34F13A7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2414457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hree O’Clock on Apple iOS 12.2">
            <a:extLst>
              <a:ext uri="{FF2B5EF4-FFF2-40B4-BE49-F238E27FC236}">
                <a16:creationId xmlns:a16="http://schemas.microsoft.com/office/drawing/2014/main" id="{FA081631-5A22-BD4A-9143-292819D96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2414457"/>
            <a:ext cx="1880096" cy="188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213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A3B40-935D-074C-A58B-0371B8662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98523-5598-4949-AF70-B5799720A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Tittel 1">
            <a:extLst>
              <a:ext uri="{FF2B5EF4-FFF2-40B4-BE49-F238E27FC236}">
                <a16:creationId xmlns:a16="http://schemas.microsoft.com/office/drawing/2014/main" id="{AA3B51BF-AED5-9643-BCF7-34E0A0047410}"/>
              </a:ext>
            </a:extLst>
          </p:cNvPr>
          <p:cNvSpPr txBox="1">
            <a:spLocks/>
          </p:cNvSpPr>
          <p:nvPr/>
        </p:nvSpPr>
        <p:spPr bwMode="auto">
          <a:xfrm>
            <a:off x="709324" y="2347668"/>
            <a:ext cx="10773351" cy="2162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Calibri" pitchFamily="34" charset="0"/>
              </a:defRPr>
            </a:lvl1pPr>
            <a:lvl2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2pPr>
            <a:lvl3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3pPr>
            <a:lvl4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4pPr>
            <a:lvl5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5pPr>
            <a:lvl6pPr marL="4572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6pPr>
            <a:lvl7pPr marL="9144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7pPr>
            <a:lvl8pPr marL="13716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8pPr>
            <a:lvl9pPr marL="18288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9pPr>
          </a:lstStyle>
          <a:p>
            <a:pPr algn="ctr"/>
            <a:r>
              <a:rPr lang="nb-NO" sz="8800" kern="0" dirty="0">
                <a:solidFill>
                  <a:schemeClr val="tx1"/>
                </a:solidFill>
              </a:rPr>
              <a:t>Shipping is hard!</a:t>
            </a:r>
          </a:p>
        </p:txBody>
      </p:sp>
    </p:spTree>
    <p:extLst>
      <p:ext uri="{BB962C8B-B14F-4D97-AF65-F5344CB8AC3E}">
        <p14:creationId xmlns:p14="http://schemas.microsoft.com/office/powerpoint/2010/main" val="521549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15682</TotalTime>
  <Words>172</Words>
  <Application>Microsoft Macintosh PowerPoint</Application>
  <PresentationFormat>Widescreen</PresentationFormat>
  <Paragraphs>19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Docker Workshop</vt:lpstr>
      <vt:lpstr>PowerPoint Presentation</vt:lpstr>
      <vt:lpstr>PowerPoint Presentation</vt:lpstr>
      <vt:lpstr>Why containers?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Containersikkerhet</dc:title>
  <dc:creator>Andreas Mosti</dc:creator>
  <cp:lastModifiedBy>Andreas Mosti</cp:lastModifiedBy>
  <cp:revision>104</cp:revision>
  <dcterms:created xsi:type="dcterms:W3CDTF">2021-09-17T06:03:05Z</dcterms:created>
  <dcterms:modified xsi:type="dcterms:W3CDTF">2022-11-16T14:44:24Z</dcterms:modified>
</cp:coreProperties>
</file>